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5"/>
  </p:notesMasterIdLst>
  <p:sldIdLst>
    <p:sldId id="256" r:id="rId2"/>
    <p:sldId id="267" r:id="rId3"/>
    <p:sldId id="266" r:id="rId4"/>
    <p:sldId id="269" r:id="rId5"/>
    <p:sldId id="257" r:id="rId6"/>
    <p:sldId id="258" r:id="rId7"/>
    <p:sldId id="260" r:id="rId8"/>
    <p:sldId id="261" r:id="rId9"/>
    <p:sldId id="259" r:id="rId10"/>
    <p:sldId id="265" r:id="rId11"/>
    <p:sldId id="263" r:id="rId12"/>
    <p:sldId id="264" r:id="rId13"/>
    <p:sldId id="271"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65"/>
  </p:normalViewPr>
  <p:slideViewPr>
    <p:cSldViewPr snapToGrid="0" snapToObjects="1">
      <p:cViewPr varScale="1">
        <p:scale>
          <a:sx n="85" d="100"/>
          <a:sy n="85" d="100"/>
        </p:scale>
        <p:origin x="1378"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7A51B6-83EE-9D44-A5DF-AA561C9CF336}" type="datetimeFigureOut">
              <a:rPr lang="en-US" smtClean="0"/>
              <a:t>8/31/2017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8AFE5E-7DD9-014B-8FE2-974793561347}" type="slidenum">
              <a:rPr lang="en-US" smtClean="0"/>
              <a:t>‹#›</a:t>
            </a:fld>
            <a:endParaRPr lang="en-US"/>
          </a:p>
        </p:txBody>
      </p:sp>
    </p:spTree>
    <p:extLst>
      <p:ext uri="{BB962C8B-B14F-4D97-AF65-F5344CB8AC3E}">
        <p14:creationId xmlns:p14="http://schemas.microsoft.com/office/powerpoint/2010/main" val="1638497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a:t>
            </a:r>
            <a:r>
              <a:rPr lang="en-US" baseline="0" dirty="0" smtClean="0"/>
              <a:t> that incumbents have a well documented advantage in elections.  This is due to a combination of factors including name recognition, fundraising, and government resources that boost exposure.  </a:t>
            </a:r>
          </a:p>
          <a:p>
            <a:endParaRPr lang="en-US" dirty="0" smtClean="0"/>
          </a:p>
          <a:p>
            <a:r>
              <a:rPr lang="en-US" dirty="0" smtClean="0"/>
              <a:t>Note</a:t>
            </a:r>
            <a:r>
              <a:rPr lang="en-US" baseline="0" dirty="0" smtClean="0"/>
              <a:t> that district maps are redrawn after every census by the majority party.  In Spring 2016 12 Wisconsin residents sued the state in federal court alleging that the districts are drawn in a way that unfairly favors Republicans, who redrew the maps in 2010.  This process of drawing the districts to favor one party over another is called Gerrymandering. </a:t>
            </a:r>
          </a:p>
          <a:p>
            <a:endParaRPr lang="en-US" dirty="0"/>
          </a:p>
        </p:txBody>
      </p:sp>
      <p:sp>
        <p:nvSpPr>
          <p:cNvPr id="4" name="Slide Number Placeholder 3"/>
          <p:cNvSpPr>
            <a:spLocks noGrp="1"/>
          </p:cNvSpPr>
          <p:nvPr>
            <p:ph type="sldNum" sz="quarter" idx="10"/>
          </p:nvPr>
        </p:nvSpPr>
        <p:spPr/>
        <p:txBody>
          <a:bodyPr/>
          <a:lstStyle/>
          <a:p>
            <a:fld id="{188AFE5E-7DD9-014B-8FE2-974793561347}" type="slidenum">
              <a:rPr lang="en-US" smtClean="0"/>
              <a:t>10</a:t>
            </a:fld>
            <a:endParaRPr lang="en-US"/>
          </a:p>
        </p:txBody>
      </p:sp>
    </p:spTree>
    <p:extLst>
      <p:ext uri="{BB962C8B-B14F-4D97-AF65-F5344CB8AC3E}">
        <p14:creationId xmlns:p14="http://schemas.microsoft.com/office/powerpoint/2010/main" val="1038492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FFCB585-149A-FD4E-AE0A-F75C48CD8E45}" type="datetimeFigureOut">
              <a:rPr lang="en-US" smtClean="0"/>
              <a:t>8/31/2017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4B3B86-3121-0A42-914F-ECEFDFB1521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FCB585-149A-FD4E-AE0A-F75C48CD8E45}" type="datetimeFigureOut">
              <a:rPr lang="en-US" smtClean="0"/>
              <a:t>8/31/2017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4B3B86-3121-0A42-914F-ECEFDFB1521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FCB585-149A-FD4E-AE0A-F75C48CD8E45}" type="datetimeFigureOut">
              <a:rPr lang="en-US" smtClean="0"/>
              <a:t>8/31/2017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4B3B86-3121-0A42-914F-ECEFDFB1521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FCB585-149A-FD4E-AE0A-F75C48CD8E45}" type="datetimeFigureOut">
              <a:rPr lang="en-US" smtClean="0"/>
              <a:t>8/31/2017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4B3B86-3121-0A42-914F-ECEFDFB1521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FCB585-149A-FD4E-AE0A-F75C48CD8E45}" type="datetimeFigureOut">
              <a:rPr lang="en-US" smtClean="0"/>
              <a:t>8/31/2017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4B3B86-3121-0A42-914F-ECEFDFB1521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FFCB585-149A-FD4E-AE0A-F75C48CD8E45}" type="datetimeFigureOut">
              <a:rPr lang="en-US" smtClean="0"/>
              <a:t>8/31/2017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4B3B86-3121-0A42-914F-ECEFDFB1521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FFCB585-149A-FD4E-AE0A-F75C48CD8E45}" type="datetimeFigureOut">
              <a:rPr lang="en-US" smtClean="0"/>
              <a:t>8/31/2017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4B3B86-3121-0A42-914F-ECEFDFB1521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FCB585-149A-FD4E-AE0A-F75C48CD8E45}" type="datetimeFigureOut">
              <a:rPr lang="en-US" smtClean="0"/>
              <a:t>8/31/2017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4B3B86-3121-0A42-914F-ECEFDFB1521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FCB585-149A-FD4E-AE0A-F75C48CD8E45}" type="datetimeFigureOut">
              <a:rPr lang="en-US" smtClean="0"/>
              <a:t>8/31/2017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4B3B86-3121-0A42-914F-ECEFDFB1521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FCB585-149A-FD4E-AE0A-F75C48CD8E45}" type="datetimeFigureOut">
              <a:rPr lang="en-US" smtClean="0"/>
              <a:t>8/31/2017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4B3B86-3121-0A42-914F-ECEFDFB15211}"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FFCB585-149A-FD4E-AE0A-F75C48CD8E45}" type="datetimeFigureOut">
              <a:rPr lang="en-US" smtClean="0"/>
              <a:t>8/31/2017</a:t>
            </a:fld>
            <a:endParaRPr lang="en-US"/>
          </a:p>
        </p:txBody>
      </p:sp>
      <p:sp>
        <p:nvSpPr>
          <p:cNvPr id="9" name="Slide Number Placeholder 8"/>
          <p:cNvSpPr>
            <a:spLocks noGrp="1"/>
          </p:cNvSpPr>
          <p:nvPr>
            <p:ph type="sldNum" sz="quarter" idx="11"/>
          </p:nvPr>
        </p:nvSpPr>
        <p:spPr/>
        <p:txBody>
          <a:bodyPr/>
          <a:lstStyle/>
          <a:p>
            <a:fld id="{214B3B86-3121-0A42-914F-ECEFDFB15211}"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214B3B86-3121-0A42-914F-ECEFDFB15211}"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1FFCB585-149A-FD4E-AE0A-F75C48CD8E45}" type="datetimeFigureOut">
              <a:rPr lang="en-US" smtClean="0"/>
              <a:t>8/31/2017</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legis.wisconsin.gov/"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ballotpedia.org/Wisconsin_State_Assembly_elections,_2018" TargetMode="External"/><Relationship Id="rId4" Type="http://schemas.openxmlformats.org/officeDocument/2006/relationships/hyperlink" Target="https://ballotpedia.org/Wisconsin_State_Senate_elections,_2018"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hyperlink" Target="http://lwv.org/get-involved/local-leagues/wisconsin" TargetMode="External"/><Relationship Id="rId2" Type="http://schemas.openxmlformats.org/officeDocument/2006/relationships/hyperlink" Target="http://www.wiseye.org/" TargetMode="External"/><Relationship Id="rId1" Type="http://schemas.openxmlformats.org/officeDocument/2006/relationships/slideLayout" Target="../slideLayouts/slideLayout2.xml"/><Relationship Id="rId5" Type="http://schemas.openxmlformats.org/officeDocument/2006/relationships/hyperlink" Target="http://www.vote411.org/" TargetMode="External"/><Relationship Id="rId4" Type="http://schemas.openxmlformats.org/officeDocument/2006/relationships/hyperlink" Target="https://myvote.wi.gov/en-US/PreviewMyBallo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1758" y="633561"/>
            <a:ext cx="7040484" cy="1702160"/>
          </a:xfrm>
        </p:spPr>
        <p:txBody>
          <a:bodyPr/>
          <a:lstStyle/>
          <a:p>
            <a:pPr algn="ctr"/>
            <a:r>
              <a:rPr lang="en-US" dirty="0" smtClean="0"/>
              <a:t>Representation in Wisconsin</a:t>
            </a:r>
            <a:endParaRPr lang="en-US" dirty="0"/>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23828" y="2929117"/>
            <a:ext cx="3285765" cy="3285765"/>
          </a:xfrm>
          <a:prstGeom prst="rect">
            <a:avLst/>
          </a:prstGeom>
        </p:spPr>
      </p:pic>
    </p:spTree>
    <p:extLst>
      <p:ext uri="{BB962C8B-B14F-4D97-AF65-F5344CB8AC3E}">
        <p14:creationId xmlns:p14="http://schemas.microsoft.com/office/powerpoint/2010/main" val="27186809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Find My Legislators</a:t>
            </a:r>
            <a:endParaRPr lang="en-US" dirty="0"/>
          </a:p>
        </p:txBody>
      </p:sp>
      <p:sp>
        <p:nvSpPr>
          <p:cNvPr id="5" name="Content Placeholder 4"/>
          <p:cNvSpPr>
            <a:spLocks noGrp="1"/>
          </p:cNvSpPr>
          <p:nvPr>
            <p:ph idx="1"/>
          </p:nvPr>
        </p:nvSpPr>
        <p:spPr/>
        <p:txBody>
          <a:bodyPr/>
          <a:lstStyle/>
          <a:p>
            <a:r>
              <a:rPr lang="en-US" dirty="0" smtClean="0"/>
              <a:t>Who currently represents us? Use </a:t>
            </a:r>
            <a:r>
              <a:rPr lang="en-US" dirty="0" smtClean="0"/>
              <a:t>“Who Are </a:t>
            </a:r>
            <a:r>
              <a:rPr lang="en-US" dirty="0" smtClean="0"/>
              <a:t>My Legislators” to find our current representatives and our Senate and Assembly district numbers: </a:t>
            </a:r>
            <a:r>
              <a:rPr lang="en-US" dirty="0" smtClean="0">
                <a:hlinkClick r:id="rId3"/>
              </a:rPr>
              <a:t>http://legis.wisconsin.gov/</a:t>
            </a:r>
            <a:endParaRPr lang="en-US" dirty="0" smtClean="0"/>
          </a:p>
          <a:p>
            <a:endParaRPr lang="en-US" dirty="0" smtClean="0"/>
          </a:p>
          <a:p>
            <a:r>
              <a:rPr lang="en-US" dirty="0" smtClean="0"/>
              <a:t>Who is on the </a:t>
            </a:r>
            <a:r>
              <a:rPr lang="en-US" dirty="0" smtClean="0"/>
              <a:t>Ballot?  </a:t>
            </a:r>
            <a:r>
              <a:rPr lang="en-US" dirty="0" smtClean="0"/>
              <a:t>Is one of the candidates an incumbent running for reelection?</a:t>
            </a:r>
          </a:p>
          <a:p>
            <a:pPr lvl="1"/>
            <a:r>
              <a:rPr lang="en-US" dirty="0" smtClean="0">
                <a:hlinkClick r:id="rId4"/>
              </a:rPr>
              <a:t>State Senate</a:t>
            </a:r>
            <a:endParaRPr lang="en-US" dirty="0" smtClean="0"/>
          </a:p>
          <a:p>
            <a:pPr lvl="1"/>
            <a:r>
              <a:rPr lang="en-US" dirty="0" smtClean="0">
                <a:hlinkClick r:id="rId5"/>
              </a:rPr>
              <a:t>State Assembly</a:t>
            </a:r>
            <a:endParaRPr lang="en-US" dirty="0" smtClean="0"/>
          </a:p>
          <a:p>
            <a:pPr lvl="1"/>
            <a:endParaRPr lang="en-US" dirty="0"/>
          </a:p>
          <a:p>
            <a:r>
              <a:rPr lang="en-US" dirty="0" smtClean="0"/>
              <a:t>Look </a:t>
            </a:r>
            <a:r>
              <a:rPr lang="en-US" dirty="0" smtClean="0"/>
              <a:t>at the maps for Senate and Assembly districts on the next two slides.  </a:t>
            </a:r>
          </a:p>
          <a:p>
            <a:pPr lvl="1"/>
            <a:r>
              <a:rPr lang="en-US" dirty="0" smtClean="0"/>
              <a:t>What do you notice about the districts?</a:t>
            </a:r>
          </a:p>
          <a:p>
            <a:endParaRPr lang="en-US" dirty="0"/>
          </a:p>
          <a:p>
            <a:endParaRPr lang="en-US" dirty="0"/>
          </a:p>
        </p:txBody>
      </p:sp>
    </p:spTree>
    <p:extLst>
      <p:ext uri="{BB962C8B-B14F-4D97-AF65-F5344CB8AC3E}">
        <p14:creationId xmlns:p14="http://schemas.microsoft.com/office/powerpoint/2010/main" val="15215402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itle 1"/>
          <p:cNvSpPr>
            <a:spLocks noGrp="1"/>
          </p:cNvSpPr>
          <p:nvPr>
            <p:ph type="title" orient="vert"/>
          </p:nvPr>
        </p:nvSpPr>
        <p:spPr/>
        <p:txBody>
          <a:bodyPr/>
          <a:lstStyle/>
          <a:p>
            <a:r>
              <a:rPr lang="en-US" dirty="0" smtClean="0"/>
              <a:t>Assembly Districts</a:t>
            </a:r>
            <a:endParaRPr lang="en-US" dirty="0"/>
          </a:p>
        </p:txBody>
      </p:sp>
      <p:sp>
        <p:nvSpPr>
          <p:cNvPr id="3" name="Vertical Text Placeholder 2"/>
          <p:cNvSpPr>
            <a:spLocks noGrp="1"/>
          </p:cNvSpPr>
          <p:nvPr>
            <p:ph type="body" orient="vert"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457200" y="0"/>
            <a:ext cx="5297446" cy="6858000"/>
          </a:xfrm>
          <a:prstGeom prst="rect">
            <a:avLst/>
          </a:prstGeom>
        </p:spPr>
      </p:pic>
    </p:spTree>
    <p:extLst>
      <p:ext uri="{BB962C8B-B14F-4D97-AF65-F5344CB8AC3E}">
        <p14:creationId xmlns:p14="http://schemas.microsoft.com/office/powerpoint/2010/main" val="11976934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itle 1"/>
          <p:cNvSpPr>
            <a:spLocks noGrp="1"/>
          </p:cNvSpPr>
          <p:nvPr>
            <p:ph type="title" orient="vert"/>
          </p:nvPr>
        </p:nvSpPr>
        <p:spPr/>
        <p:txBody>
          <a:bodyPr/>
          <a:lstStyle/>
          <a:p>
            <a:r>
              <a:rPr lang="en-US" dirty="0" smtClean="0"/>
              <a:t>Senate Districts</a:t>
            </a:r>
            <a:endParaRPr lang="en-US" dirty="0"/>
          </a:p>
        </p:txBody>
      </p:sp>
      <p:sp>
        <p:nvSpPr>
          <p:cNvPr id="3" name="Vertical Text Placeholder 2"/>
          <p:cNvSpPr>
            <a:spLocks noGrp="1"/>
          </p:cNvSpPr>
          <p:nvPr>
            <p:ph type="body" orient="vert"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457200" y="0"/>
            <a:ext cx="5297537" cy="6858000"/>
          </a:xfrm>
          <a:prstGeom prst="rect">
            <a:avLst/>
          </a:prstGeom>
        </p:spPr>
      </p:pic>
    </p:spTree>
    <p:extLst>
      <p:ext uri="{BB962C8B-B14F-4D97-AF65-F5344CB8AC3E}">
        <p14:creationId xmlns:p14="http://schemas.microsoft.com/office/powerpoint/2010/main" val="9205698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91718" cy="1143000"/>
          </a:xfrm>
        </p:spPr>
        <p:txBody>
          <a:bodyPr/>
          <a:lstStyle/>
          <a:p>
            <a:r>
              <a:rPr lang="en-US" dirty="0" smtClean="0"/>
              <a:t>Additional Election </a:t>
            </a:r>
            <a:r>
              <a:rPr lang="en-US" dirty="0" smtClean="0"/>
              <a:t>Information</a:t>
            </a:r>
            <a:endParaRPr lang="en-US" dirty="0"/>
          </a:p>
        </p:txBody>
      </p:sp>
      <p:sp>
        <p:nvSpPr>
          <p:cNvPr id="3" name="Content Placeholder 2"/>
          <p:cNvSpPr>
            <a:spLocks noGrp="1"/>
          </p:cNvSpPr>
          <p:nvPr>
            <p:ph idx="1"/>
          </p:nvPr>
        </p:nvSpPr>
        <p:spPr/>
        <p:txBody>
          <a:bodyPr>
            <a:normAutofit/>
          </a:bodyPr>
          <a:lstStyle/>
          <a:p>
            <a:r>
              <a:rPr lang="en-US" dirty="0" smtClean="0"/>
              <a:t>Campaign </a:t>
            </a:r>
            <a:r>
              <a:rPr lang="en-US" dirty="0" smtClean="0"/>
              <a:t>interviews from </a:t>
            </a:r>
            <a:r>
              <a:rPr lang="en-US" dirty="0" smtClean="0">
                <a:hlinkClick r:id="rId2"/>
              </a:rPr>
              <a:t>Wisconsin </a:t>
            </a:r>
            <a:r>
              <a:rPr lang="en-US" dirty="0" smtClean="0">
                <a:hlinkClick r:id="rId2"/>
              </a:rPr>
              <a:t>Eye</a:t>
            </a:r>
            <a:endParaRPr lang="en-US" dirty="0" smtClean="0"/>
          </a:p>
          <a:p>
            <a:pPr lvl="1"/>
            <a:r>
              <a:rPr lang="en-US" dirty="0" smtClean="0"/>
              <a:t>Using the search bar, search for “interview {last name of candidate}”  </a:t>
            </a:r>
            <a:r>
              <a:rPr lang="en-US" sz="1600" i="1" dirty="0" smtClean="0"/>
              <a:t>hint</a:t>
            </a:r>
            <a:r>
              <a:rPr lang="en-US" sz="1600" i="1"/>
              <a:t>:</a:t>
            </a:r>
            <a:r>
              <a:rPr lang="en-US" sz="1600" i="1" smtClean="0"/>
              <a:t> use </a:t>
            </a:r>
            <a:r>
              <a:rPr lang="en-US" sz="1600" i="1" dirty="0" smtClean="0"/>
              <a:t>a keyword search rather than using the search fields for first and last names</a:t>
            </a:r>
            <a:endParaRPr lang="en-US" sz="1600" i="1" dirty="0" smtClean="0"/>
          </a:p>
          <a:p>
            <a:r>
              <a:rPr lang="en-US" dirty="0" smtClean="0"/>
              <a:t>Local Newspapers</a:t>
            </a:r>
          </a:p>
          <a:p>
            <a:r>
              <a:rPr lang="en-US" dirty="0" smtClean="0">
                <a:hlinkClick r:id="rId3"/>
              </a:rPr>
              <a:t>League </a:t>
            </a:r>
            <a:r>
              <a:rPr lang="en-US" dirty="0">
                <a:hlinkClick r:id="rId3"/>
              </a:rPr>
              <a:t>of Women Voters WI </a:t>
            </a:r>
            <a:r>
              <a:rPr lang="en-US" dirty="0" smtClean="0">
                <a:hlinkClick r:id="rId3"/>
              </a:rPr>
              <a:t>Branches</a:t>
            </a:r>
            <a:endParaRPr lang="en-US" dirty="0" smtClean="0"/>
          </a:p>
          <a:p>
            <a:r>
              <a:rPr lang="en-US" dirty="0" smtClean="0">
                <a:hlinkClick r:id="rId4"/>
              </a:rPr>
              <a:t>Example Ballot</a:t>
            </a:r>
            <a:endParaRPr lang="en-US" dirty="0"/>
          </a:p>
          <a:p>
            <a:r>
              <a:rPr lang="en-US" dirty="0" smtClean="0">
                <a:hlinkClick r:id="rId5"/>
              </a:rPr>
              <a:t>Vote411</a:t>
            </a:r>
            <a:endParaRPr lang="en-US" dirty="0"/>
          </a:p>
          <a:p>
            <a:endParaRPr lang="en-US" dirty="0"/>
          </a:p>
        </p:txBody>
      </p:sp>
    </p:spTree>
    <p:extLst>
      <p:ext uri="{BB962C8B-B14F-4D97-AF65-F5344CB8AC3E}">
        <p14:creationId xmlns:p14="http://schemas.microsoft.com/office/powerpoint/2010/main" val="14276763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650481"/>
            <a:ext cx="7620000" cy="1143000"/>
          </a:xfrm>
        </p:spPr>
        <p:txBody>
          <a:bodyPr/>
          <a:lstStyle/>
          <a:p>
            <a:r>
              <a:rPr lang="en-US" sz="4000" b="1" dirty="0" smtClean="0"/>
              <a:t>Qualifications </a:t>
            </a:r>
            <a:r>
              <a:rPr lang="en-US" sz="4000" b="1" dirty="0"/>
              <a:t>of a Representative </a:t>
            </a:r>
            <a:r>
              <a:rPr lang="en-US" sz="4400" dirty="0"/>
              <a:t/>
            </a:r>
            <a:br>
              <a:rPr lang="en-US" sz="4400" dirty="0"/>
            </a:br>
            <a:endParaRPr lang="en-US" sz="4400" dirty="0"/>
          </a:p>
        </p:txBody>
      </p:sp>
      <p:sp>
        <p:nvSpPr>
          <p:cNvPr id="7" name="Content Placeholder 6"/>
          <p:cNvSpPr>
            <a:spLocks noGrp="1"/>
          </p:cNvSpPr>
          <p:nvPr>
            <p:ph idx="1"/>
          </p:nvPr>
        </p:nvSpPr>
        <p:spPr>
          <a:xfrm>
            <a:off x="457200" y="1793481"/>
            <a:ext cx="7620000" cy="4800600"/>
          </a:xfrm>
        </p:spPr>
        <p:txBody>
          <a:bodyPr/>
          <a:lstStyle/>
          <a:p>
            <a:pPr marL="114300" lvl="0" indent="0">
              <a:buNone/>
            </a:pPr>
            <a:r>
              <a:rPr lang="en-US" dirty="0" smtClean="0"/>
              <a:t>Discuss the following two questions with your partner and record your answers.  </a:t>
            </a:r>
          </a:p>
          <a:p>
            <a:pPr lvl="0"/>
            <a:endParaRPr lang="en-US" dirty="0" smtClean="0"/>
          </a:p>
          <a:p>
            <a:pPr lvl="0"/>
            <a:r>
              <a:rPr lang="en-US" dirty="0" smtClean="0"/>
              <a:t>What </a:t>
            </a:r>
            <a:r>
              <a:rPr lang="en-US" dirty="0"/>
              <a:t>are the major roles and responsibilities of a representative</a:t>
            </a:r>
            <a:r>
              <a:rPr lang="en-US" dirty="0" smtClean="0"/>
              <a:t>?</a:t>
            </a:r>
          </a:p>
          <a:p>
            <a:pPr lvl="0"/>
            <a:endParaRPr lang="en-US" dirty="0" smtClean="0"/>
          </a:p>
          <a:p>
            <a:r>
              <a:rPr lang="en-US" dirty="0"/>
              <a:t>What skills and experiences would be ideal for a representative?</a:t>
            </a:r>
          </a:p>
          <a:p>
            <a:pPr lvl="0"/>
            <a:endParaRPr lang="en-US" dirty="0"/>
          </a:p>
          <a:p>
            <a:endParaRPr lang="en-US" dirty="0"/>
          </a:p>
        </p:txBody>
      </p:sp>
    </p:spTree>
    <p:extLst>
      <p:ext uri="{BB962C8B-B14F-4D97-AF65-F5344CB8AC3E}">
        <p14:creationId xmlns:p14="http://schemas.microsoft.com/office/powerpoint/2010/main" val="15579701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2773" y="268263"/>
            <a:ext cx="8102009" cy="1143000"/>
          </a:xfrm>
        </p:spPr>
        <p:txBody>
          <a:bodyPr/>
          <a:lstStyle/>
          <a:p>
            <a:r>
              <a:rPr lang="en-US" sz="4000" dirty="0" smtClean="0"/>
              <a:t>Who do I want representing me?</a:t>
            </a:r>
            <a:endParaRPr lang="en-US" sz="4000" dirty="0"/>
          </a:p>
        </p:txBody>
      </p:sp>
      <p:sp>
        <p:nvSpPr>
          <p:cNvPr id="5" name="Text Placeholder 4"/>
          <p:cNvSpPr>
            <a:spLocks noGrp="1"/>
          </p:cNvSpPr>
          <p:nvPr>
            <p:ph type="body" idx="1"/>
          </p:nvPr>
        </p:nvSpPr>
        <p:spPr>
          <a:xfrm>
            <a:off x="925033" y="2361465"/>
            <a:ext cx="6326372" cy="639762"/>
          </a:xfrm>
        </p:spPr>
        <p:txBody>
          <a:bodyPr/>
          <a:lstStyle/>
          <a:p>
            <a:r>
              <a:rPr lang="en-US" dirty="0"/>
              <a:t>Negative Personal Qualities</a:t>
            </a:r>
          </a:p>
          <a:p>
            <a:r>
              <a:rPr lang="en-US" dirty="0" smtClean="0"/>
              <a:t>Positive Personal Qualities</a:t>
            </a:r>
            <a:endParaRPr lang="en-US" dirty="0"/>
          </a:p>
        </p:txBody>
      </p:sp>
      <p:sp>
        <p:nvSpPr>
          <p:cNvPr id="7" name="Text Placeholder 6"/>
          <p:cNvSpPr>
            <a:spLocks noGrp="1"/>
          </p:cNvSpPr>
          <p:nvPr>
            <p:ph type="body" sz="quarter" idx="3"/>
          </p:nvPr>
        </p:nvSpPr>
        <p:spPr>
          <a:xfrm>
            <a:off x="382773" y="1169581"/>
            <a:ext cx="7783032" cy="965215"/>
          </a:xfrm>
        </p:spPr>
        <p:txBody>
          <a:bodyPr/>
          <a:lstStyle/>
          <a:p>
            <a:pPr algn="l"/>
            <a:r>
              <a:rPr lang="en-US" sz="1800" b="0" dirty="0">
                <a:latin typeface="+mj-lt"/>
              </a:rPr>
              <a:t>Review the list of personal qualities below and sort them into the two categories.  Then add to each list with additional positive or negative qualities.  There are no “right” answers, but be prepared to explain your reasoning. </a:t>
            </a:r>
          </a:p>
        </p:txBody>
      </p:sp>
      <p:sp>
        <p:nvSpPr>
          <p:cNvPr id="8" name="Content Placeholder 7"/>
          <p:cNvSpPr>
            <a:spLocks noGrp="1"/>
          </p:cNvSpPr>
          <p:nvPr>
            <p:ph sz="quarter" idx="4"/>
          </p:nvPr>
        </p:nvSpPr>
        <p:spPr>
          <a:xfrm>
            <a:off x="579804" y="3104707"/>
            <a:ext cx="7497396" cy="2873177"/>
          </a:xfrm>
        </p:spPr>
        <p:txBody>
          <a:bodyPr numCol="2">
            <a:normAutofit fontScale="92500" lnSpcReduction="20000"/>
          </a:bodyPr>
          <a:lstStyle/>
          <a:p>
            <a:r>
              <a:rPr lang="en-US" dirty="0" smtClean="0"/>
              <a:t>Intelligent</a:t>
            </a:r>
          </a:p>
          <a:p>
            <a:r>
              <a:rPr lang="en-US" dirty="0" smtClean="0"/>
              <a:t>Ambitious</a:t>
            </a:r>
          </a:p>
          <a:p>
            <a:r>
              <a:rPr lang="en-US" dirty="0" smtClean="0"/>
              <a:t>Forceful</a:t>
            </a:r>
          </a:p>
          <a:p>
            <a:r>
              <a:rPr lang="en-US" dirty="0" smtClean="0"/>
              <a:t>Friendly</a:t>
            </a:r>
          </a:p>
          <a:p>
            <a:r>
              <a:rPr lang="en-US" dirty="0" smtClean="0"/>
              <a:t>Educated</a:t>
            </a:r>
          </a:p>
          <a:p>
            <a:r>
              <a:rPr lang="en-US" dirty="0" smtClean="0"/>
              <a:t>Decisive</a:t>
            </a:r>
          </a:p>
          <a:p>
            <a:r>
              <a:rPr lang="en-US" dirty="0" smtClean="0"/>
              <a:t>Idealistic</a:t>
            </a:r>
          </a:p>
          <a:p>
            <a:r>
              <a:rPr lang="en-US" dirty="0" smtClean="0"/>
              <a:t>Realistic</a:t>
            </a:r>
          </a:p>
          <a:p>
            <a:r>
              <a:rPr lang="en-US" dirty="0" smtClean="0"/>
              <a:t>Reserved</a:t>
            </a:r>
          </a:p>
          <a:p>
            <a:r>
              <a:rPr lang="en-US" dirty="0" smtClean="0"/>
              <a:t>Methodical</a:t>
            </a:r>
          </a:p>
          <a:p>
            <a:r>
              <a:rPr lang="en-US" dirty="0" smtClean="0"/>
              <a:t>Passionate</a:t>
            </a:r>
          </a:p>
          <a:p>
            <a:r>
              <a:rPr lang="en-US" dirty="0" smtClean="0"/>
              <a:t>Opinionated</a:t>
            </a:r>
          </a:p>
          <a:p>
            <a:r>
              <a:rPr lang="en-US" dirty="0" smtClean="0"/>
              <a:t>Argumentative</a:t>
            </a:r>
          </a:p>
          <a:p>
            <a:r>
              <a:rPr lang="en-US" dirty="0" smtClean="0"/>
              <a:t>Stubborn</a:t>
            </a:r>
          </a:p>
          <a:p>
            <a:r>
              <a:rPr lang="en-US" dirty="0" smtClean="0"/>
              <a:t>Polite</a:t>
            </a:r>
          </a:p>
          <a:p>
            <a:r>
              <a:rPr lang="en-US" dirty="0" smtClean="0"/>
              <a:t>Respectful</a:t>
            </a:r>
          </a:p>
        </p:txBody>
      </p:sp>
    </p:spTree>
    <p:extLst>
      <p:ext uri="{BB962C8B-B14F-4D97-AF65-F5344CB8AC3E}">
        <p14:creationId xmlns:p14="http://schemas.microsoft.com/office/powerpoint/2010/main" val="7887140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Task</a:t>
            </a:r>
            <a:endParaRPr lang="en-US" dirty="0"/>
          </a:p>
        </p:txBody>
      </p:sp>
      <p:sp>
        <p:nvSpPr>
          <p:cNvPr id="3" name="Content Placeholder 2"/>
          <p:cNvSpPr>
            <a:spLocks noGrp="1"/>
          </p:cNvSpPr>
          <p:nvPr>
            <p:ph idx="1"/>
          </p:nvPr>
        </p:nvSpPr>
        <p:spPr/>
        <p:txBody>
          <a:bodyPr/>
          <a:lstStyle/>
          <a:p>
            <a:r>
              <a:rPr lang="en-US" dirty="0" smtClean="0"/>
              <a:t>Now that you’ve thought about what a representatives does, what qualifications they should have, and what personal qualities would make someone a good representative, it’s time to consider the candidates who are up for election to represent us in the State Legislature.</a:t>
            </a:r>
            <a:endParaRPr lang="en-US" dirty="0"/>
          </a:p>
        </p:txBody>
      </p:sp>
    </p:spTree>
    <p:extLst>
      <p:ext uri="{BB962C8B-B14F-4D97-AF65-F5344CB8AC3E}">
        <p14:creationId xmlns:p14="http://schemas.microsoft.com/office/powerpoint/2010/main" val="4160271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800" b="1" dirty="0" smtClean="0"/>
              <a:t>Wisconsin State Legislature</a:t>
            </a:r>
            <a:endParaRPr lang="en-US" sz="4800" b="1" dirty="0"/>
          </a:p>
        </p:txBody>
      </p:sp>
      <p:sp>
        <p:nvSpPr>
          <p:cNvPr id="8" name="Text Placeholder 7"/>
          <p:cNvSpPr>
            <a:spLocks noGrp="1"/>
          </p:cNvSpPr>
          <p:nvPr>
            <p:ph type="body" idx="1"/>
          </p:nvPr>
        </p:nvSpPr>
        <p:spPr>
          <a:xfrm>
            <a:off x="457200" y="2246713"/>
            <a:ext cx="3657600" cy="639762"/>
          </a:xfrm>
        </p:spPr>
        <p:txBody>
          <a:bodyPr/>
          <a:lstStyle/>
          <a:p>
            <a:pPr algn="l"/>
            <a:r>
              <a:rPr lang="en-US" sz="3200" dirty="0" smtClean="0"/>
              <a:t>State Assembly	</a:t>
            </a:r>
            <a:endParaRPr lang="en-US" sz="3200" dirty="0"/>
          </a:p>
        </p:txBody>
      </p:sp>
      <p:sp>
        <p:nvSpPr>
          <p:cNvPr id="9" name="Content Placeholder 8"/>
          <p:cNvSpPr>
            <a:spLocks noGrp="1"/>
          </p:cNvSpPr>
          <p:nvPr>
            <p:ph sz="half" idx="2"/>
          </p:nvPr>
        </p:nvSpPr>
        <p:spPr>
          <a:xfrm>
            <a:off x="457200" y="2886475"/>
            <a:ext cx="3657600" cy="3951288"/>
          </a:xfrm>
        </p:spPr>
        <p:txBody>
          <a:bodyPr/>
          <a:lstStyle/>
          <a:p>
            <a:r>
              <a:rPr lang="en-US" dirty="0" smtClean="0"/>
              <a:t>99 members</a:t>
            </a:r>
          </a:p>
          <a:p>
            <a:r>
              <a:rPr lang="en-US" dirty="0" smtClean="0"/>
              <a:t>2 year terms</a:t>
            </a:r>
          </a:p>
          <a:p>
            <a:r>
              <a:rPr lang="en-US" dirty="0" smtClean="0"/>
              <a:t>No term limits</a:t>
            </a:r>
            <a:endParaRPr lang="en-US" dirty="0"/>
          </a:p>
        </p:txBody>
      </p:sp>
      <p:sp>
        <p:nvSpPr>
          <p:cNvPr id="10" name="Text Placeholder 9"/>
          <p:cNvSpPr>
            <a:spLocks noGrp="1"/>
          </p:cNvSpPr>
          <p:nvPr>
            <p:ph type="body" sz="quarter" idx="3"/>
          </p:nvPr>
        </p:nvSpPr>
        <p:spPr>
          <a:xfrm>
            <a:off x="4419600" y="2246713"/>
            <a:ext cx="3657600" cy="639762"/>
          </a:xfrm>
        </p:spPr>
        <p:txBody>
          <a:bodyPr/>
          <a:lstStyle/>
          <a:p>
            <a:pPr algn="l"/>
            <a:r>
              <a:rPr lang="en-US" sz="3200" dirty="0" smtClean="0"/>
              <a:t>State Senate</a:t>
            </a:r>
            <a:endParaRPr lang="en-US" sz="3200" dirty="0"/>
          </a:p>
        </p:txBody>
      </p:sp>
      <p:sp>
        <p:nvSpPr>
          <p:cNvPr id="11" name="Content Placeholder 10"/>
          <p:cNvSpPr>
            <a:spLocks noGrp="1"/>
          </p:cNvSpPr>
          <p:nvPr>
            <p:ph sz="quarter" idx="4"/>
          </p:nvPr>
        </p:nvSpPr>
        <p:spPr>
          <a:xfrm>
            <a:off x="4419600" y="2886475"/>
            <a:ext cx="3657600" cy="3951288"/>
          </a:xfrm>
        </p:spPr>
        <p:txBody>
          <a:bodyPr/>
          <a:lstStyle/>
          <a:p>
            <a:r>
              <a:rPr lang="en-US" dirty="0" smtClean="0"/>
              <a:t>33 members</a:t>
            </a:r>
          </a:p>
          <a:p>
            <a:r>
              <a:rPr lang="en-US" dirty="0" smtClean="0"/>
              <a:t>4 year terms (staggered)</a:t>
            </a:r>
          </a:p>
          <a:p>
            <a:r>
              <a:rPr lang="en-US" dirty="0" smtClean="0"/>
              <a:t>No term limits</a:t>
            </a:r>
          </a:p>
        </p:txBody>
      </p:sp>
    </p:spTree>
    <p:extLst>
      <p:ext uri="{BB962C8B-B14F-4D97-AF65-F5344CB8AC3E}">
        <p14:creationId xmlns:p14="http://schemas.microsoft.com/office/powerpoint/2010/main" val="32056367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State Senate Chambers from the Capital Rotunda</a:t>
            </a:r>
            <a:endParaRPr lang="en-US" dirty="0"/>
          </a:p>
        </p:txBody>
      </p:sp>
      <p:sp>
        <p:nvSpPr>
          <p:cNvPr id="7" name="Text Placeholder 6"/>
          <p:cNvSpPr>
            <a:spLocks noGrp="1"/>
          </p:cNvSpPr>
          <p:nvPr>
            <p:ph type="body" sz="half" idx="2"/>
          </p:nvPr>
        </p:nvSpPr>
        <p:spPr/>
        <p:txBody>
          <a:bodyPr>
            <a:normAutofit/>
          </a:bodyPr>
          <a:lstStyle/>
          <a:p>
            <a:r>
              <a:rPr lang="en-US" sz="1200" dirty="0" smtClean="0"/>
              <a:t>Photo Credit: Wikimedia Commons</a:t>
            </a:r>
            <a:endParaRPr lang="en-US" sz="1200" dirty="0"/>
          </a:p>
        </p:txBody>
      </p:sp>
      <p:pic>
        <p:nvPicPr>
          <p:cNvPr id="3" name="Picture Placeholder 2"/>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2506605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Senate Chambers</a:t>
            </a:r>
            <a:endParaRPr lang="en-US" dirty="0"/>
          </a:p>
        </p:txBody>
      </p:sp>
      <p:sp>
        <p:nvSpPr>
          <p:cNvPr id="4" name="Text Placeholder 3"/>
          <p:cNvSpPr>
            <a:spLocks noGrp="1"/>
          </p:cNvSpPr>
          <p:nvPr>
            <p:ph type="body" sz="half" idx="2"/>
          </p:nvPr>
        </p:nvSpPr>
        <p:spPr/>
        <p:txBody>
          <a:bodyPr>
            <a:normAutofit/>
          </a:bodyPr>
          <a:lstStyle/>
          <a:p>
            <a:r>
              <a:rPr lang="en-US" sz="1200" dirty="0"/>
              <a:t>Photo </a:t>
            </a:r>
            <a:r>
              <a:rPr lang="en-US" sz="1200" dirty="0" smtClean="0"/>
              <a:t>Credit: </a:t>
            </a:r>
            <a:r>
              <a:rPr lang="en-US" sz="1200" dirty="0"/>
              <a:t>http://</a:t>
            </a:r>
            <a:r>
              <a:rPr lang="en-US" sz="1200" dirty="0" err="1"/>
              <a:t>legis.wisconsin.gov</a:t>
            </a:r>
            <a:r>
              <a:rPr lang="en-US" sz="1200" dirty="0"/>
              <a:t>/</a:t>
            </a:r>
          </a:p>
        </p:txBody>
      </p:sp>
      <p:pic>
        <p:nvPicPr>
          <p:cNvPr id="7" name="Picture Placeholder 6"/>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527293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Dalai Lama addresses the Wisconsin Assembly</a:t>
            </a:r>
            <a:endParaRPr lang="en-US" dirty="0"/>
          </a:p>
        </p:txBody>
      </p:sp>
      <p:pic>
        <p:nvPicPr>
          <p:cNvPr id="5" name="Picture Placeholder 4"/>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p:pic>
      <p:sp>
        <p:nvSpPr>
          <p:cNvPr id="4" name="Text Placeholder 3"/>
          <p:cNvSpPr>
            <a:spLocks noGrp="1"/>
          </p:cNvSpPr>
          <p:nvPr>
            <p:ph type="body" sz="half" idx="2"/>
          </p:nvPr>
        </p:nvSpPr>
        <p:spPr/>
        <p:txBody>
          <a:bodyPr>
            <a:normAutofit/>
          </a:bodyPr>
          <a:lstStyle/>
          <a:p>
            <a:r>
              <a:rPr lang="en-US" sz="1200" dirty="0" smtClean="0"/>
              <a:t>Photo Credit:  Wisconsin Citizens Media Cooperative</a:t>
            </a:r>
            <a:endParaRPr lang="en-US" sz="1200" dirty="0"/>
          </a:p>
        </p:txBody>
      </p:sp>
    </p:spTree>
    <p:extLst>
      <p:ext uri="{BB962C8B-B14F-4D97-AF65-F5344CB8AC3E}">
        <p14:creationId xmlns:p14="http://schemas.microsoft.com/office/powerpoint/2010/main" val="27151066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Parlor</a:t>
            </a:r>
            <a:endParaRPr lang="en-US" dirty="0"/>
          </a:p>
        </p:txBody>
      </p:sp>
      <p:pic>
        <p:nvPicPr>
          <p:cNvPr id="5" name="Picture Placeholder 4"/>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p:pic>
      <p:sp>
        <p:nvSpPr>
          <p:cNvPr id="4" name="Text Placeholder 3"/>
          <p:cNvSpPr>
            <a:spLocks noGrp="1"/>
          </p:cNvSpPr>
          <p:nvPr>
            <p:ph type="body" sz="half" idx="2"/>
          </p:nvPr>
        </p:nvSpPr>
        <p:spPr/>
        <p:txBody>
          <a:bodyPr/>
          <a:lstStyle/>
          <a:p>
            <a:r>
              <a:rPr lang="en-US" sz="1200" dirty="0"/>
              <a:t>Photo Credit: http://</a:t>
            </a:r>
            <a:r>
              <a:rPr lang="en-US" sz="1200" dirty="0" err="1"/>
              <a:t>legis.wisconsin.gov</a:t>
            </a:r>
            <a:r>
              <a:rPr lang="en-US" sz="1200" dirty="0"/>
              <a:t>/</a:t>
            </a:r>
          </a:p>
          <a:p>
            <a:endParaRPr lang="en-US" dirty="0"/>
          </a:p>
        </p:txBody>
      </p:sp>
    </p:spTree>
    <p:extLst>
      <p:ext uri="{BB962C8B-B14F-4D97-AF65-F5344CB8AC3E}">
        <p14:creationId xmlns:p14="http://schemas.microsoft.com/office/powerpoint/2010/main" val="102260755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Adjacency.thmx</Template>
  <TotalTime>1685</TotalTime>
  <Words>458</Words>
  <Application>Microsoft Office PowerPoint</Application>
  <PresentationFormat>On-screen Show (4:3)</PresentationFormat>
  <Paragraphs>68</Paragraphs>
  <Slides>13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Cambria</vt:lpstr>
      <vt:lpstr>Adjacency</vt:lpstr>
      <vt:lpstr>Representation in Wisconsin</vt:lpstr>
      <vt:lpstr>Qualifications of a Representative  </vt:lpstr>
      <vt:lpstr>Who do I want representing me?</vt:lpstr>
      <vt:lpstr>Your Task</vt:lpstr>
      <vt:lpstr>Wisconsin State Legislature</vt:lpstr>
      <vt:lpstr>State Senate Chambers from the Capital Rotunda</vt:lpstr>
      <vt:lpstr>Senate Chambers</vt:lpstr>
      <vt:lpstr>Dalai Lama addresses the Wisconsin Assembly</vt:lpstr>
      <vt:lpstr>Assembly Parlor</vt:lpstr>
      <vt:lpstr>Find My Legislators</vt:lpstr>
      <vt:lpstr>Assembly Districts</vt:lpstr>
      <vt:lpstr>Senate Districts</vt:lpstr>
      <vt:lpstr>Additional Election Information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Representation in Wisconsin</dc:title>
  <dc:creator>Dave Ullman</dc:creator>
  <cp:lastModifiedBy>Northland College</cp:lastModifiedBy>
  <cp:revision>22</cp:revision>
  <dcterms:created xsi:type="dcterms:W3CDTF">2016-07-09T03:10:53Z</dcterms:created>
  <dcterms:modified xsi:type="dcterms:W3CDTF">2017-08-31T20:06:30Z</dcterms:modified>
</cp:coreProperties>
</file>